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41e7b487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41e7b487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41e7b48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41e7b48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41e7b487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41e7b487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1e7b487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41e7b487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41e7b487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41e7b487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41e7b487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41e7b48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41e7b487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41e7b487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41e7b487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41e7b487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41e7b487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41e7b487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41e7b487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41e7b487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41e7b48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41e7b48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41e7b487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41e7b487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549a1531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549a1531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59ff278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59ff27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549a1531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549a1531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59ff278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59ff278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59ff278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59ff278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59ff278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59ff278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59ff278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59ff278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59ff2780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59ff278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549a1531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549a1531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549a15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549a15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41e7b48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41e7b48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41e7b48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41e7b48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41e7b487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41e7b48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41e7b48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41e7b48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41e7b48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41e7b48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41e7b487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41e7b487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usenix.org/sites/default/files/conference/protected-files/osdi20_slides_narayanan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Heterogeneity-Aware Cluster Scheduling Policies for Deep Learning Workloads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2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Haochen Li, Yinsheng</a:t>
            </a:r>
            <a:r>
              <a:rPr lang="en"/>
              <a:t> Zhou, Jingyue Shen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Heterogeneity Policy (Cont.)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075" y="3454225"/>
            <a:ext cx="5711376" cy="13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 problem: Given a </a:t>
            </a:r>
            <a:r>
              <a:rPr lang="en"/>
              <a:t>policy/user objective</a:t>
            </a:r>
            <a:r>
              <a:rPr lang="en"/>
              <a:t>, Gavel would find the optimal value for X (allocation matrix).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solve this problem, Gavel needs a </a:t>
            </a:r>
            <a:r>
              <a:rPr lang="en"/>
              <a:t>throughput</a:t>
            </a:r>
            <a:r>
              <a:rPr lang="en"/>
              <a:t> matrix T that with each job’s throughput on each accelerator.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Entry would be -infinity if a specific job never run on a cluster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 and X, </a:t>
            </a:r>
            <a:r>
              <a:rPr lang="en"/>
              <a:t>Gavel</a:t>
            </a:r>
            <a:r>
              <a:rPr lang="en"/>
              <a:t> defines </a:t>
            </a:r>
            <a:r>
              <a:rPr b="1" lang="en" u="sng"/>
              <a:t>effective throughput</a:t>
            </a:r>
            <a:r>
              <a:rPr lang="en"/>
              <a:t> of a model m as the timed-weighted average throughput across accelerators and jobs </a:t>
            </a:r>
            <a:r>
              <a:rPr lang="en" u="sng"/>
              <a:t>without space sharing</a:t>
            </a:r>
            <a:r>
              <a:rPr lang="en"/>
              <a:t>.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Heterogeneity Policy (Cont.)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constructing the effective throughput, Gavel would proceed with computing the optimization problem by maximizing the effective throughput.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optimization, it needs to follow the constraints below to ensure X is a valid allocation matrix.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00" y="1908150"/>
            <a:ext cx="35223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788" y="3226425"/>
            <a:ext cx="6700425" cy="15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Heterogeneity Policy for Space Sharing 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Gavel also incorporates space sharing.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observation, pairs of DNN could perform differently when colocated together.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this, Gavel would require extra rows in X defined for all combination of jobs and extra rows in T for all throughput of these combination jobs.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25" y="3067150"/>
            <a:ext cx="5266099" cy="16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Heterogeneity Policy for Space Sharing (Cont.) 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in the optimization problem, Gavel would defined effective throughput for space sharing as following equation where combination of jobs have to be taken into consideration: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the constraint would be modified as well: 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424" y="2188435"/>
            <a:ext cx="6792150" cy="10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474" y="3685105"/>
            <a:ext cx="4519677" cy="11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Heterogeneity Policy for placement sensitive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considering the </a:t>
            </a:r>
            <a:r>
              <a:rPr lang="en"/>
              <a:t>performance</a:t>
            </a:r>
            <a:r>
              <a:rPr lang="en"/>
              <a:t> of jobs in consolidated setting: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</a:t>
            </a:r>
            <a:r>
              <a:rPr lang="en" sz="1400"/>
              <a:t>umber of accelerators within a server </a:t>
            </a:r>
            <a:r>
              <a:rPr lang="en"/>
              <a:t>is large</a:t>
            </a:r>
            <a:r>
              <a:rPr lang="en" sz="1400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considering the performance of jobs in unconsolidated setting: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Accelerators are on different independent servers.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extreme points are upper and lower bound of performance.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can be modeled into policies by having consolidated worker type and unconsolidated worker type.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Policies - Max Min Fairness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25" y="2623825"/>
            <a:ext cx="2220126" cy="6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20500" y="1121825"/>
            <a:ext cx="8520600" cy="3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</a:t>
            </a:r>
            <a:r>
              <a:rPr lang="en"/>
              <a:t>scheduling</a:t>
            </a:r>
            <a:r>
              <a:rPr lang="en"/>
              <a:t> policies could be </a:t>
            </a:r>
            <a:r>
              <a:rPr lang="en"/>
              <a:t>could be modified into optimization problem in terms of effective throughput.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classical Least Attained Service (LAS) policy implemented Max Min Fairness in </a:t>
            </a:r>
            <a:r>
              <a:rPr lang="en"/>
              <a:t>homogenous</a:t>
            </a:r>
            <a:r>
              <a:rPr lang="en"/>
              <a:t> setting.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would be expressed as a optimization problem with per-user weights w_m: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what about heterogenous setting.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so, LAS policy is not fair anymore.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Scheduling Policies - Max Min Fairness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475" y="1500650"/>
            <a:ext cx="2195674" cy="4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heterogeneous setting, max-min setting could be expressed over the weighted normalized effective throughputs: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X_m_equal represents equal time share of job m on each gpu within a cluster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 instance, if cluster have two accelerator, X_m_equal = [0.5, 0.5]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factor could be easily incorporated for multi-resource jobs.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075" y="2735875"/>
            <a:ext cx="369079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policies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650" y="1064650"/>
            <a:ext cx="3121799" cy="6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428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Makespan: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Minimize Finish-time Fairness: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FIFO: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Minimizing Total Cost and Cost subject to SLOs:   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325" y="1959725"/>
            <a:ext cx="2881849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676" y="2855425"/>
            <a:ext cx="4066550" cy="7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226" y="3867375"/>
            <a:ext cx="2818600" cy="6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200" y="3338625"/>
            <a:ext cx="3576517" cy="16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03" y="2864075"/>
            <a:ext cx="2254874" cy="4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Scheduling Policies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Hierarchical scheduling policy is common for most cluster schedulers.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organization may share single physical cluster among many sub-organization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Gavel supports fairness in upper level and fairness or FIFO in lower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Gavel uses </a:t>
            </a:r>
            <a:r>
              <a:rPr b="1" lang="en"/>
              <a:t>water filling </a:t>
            </a:r>
            <a:r>
              <a:rPr b="1" lang="en"/>
              <a:t>algorithm</a:t>
            </a:r>
            <a:r>
              <a:rPr lang="en"/>
              <a:t> to accomplish the hierarchical objective</a:t>
            </a:r>
            <a:r>
              <a:rPr lang="en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equal rate for all parties at each level until one get saturated.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it will remove the saturated one and keep performing this until all parties are saturated.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Gavel adapt this procedure and solve a series of optimization iteratively: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Solve modified LP: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T_m: normalized effective throughput in previous iteration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MILP identify bottleneck jobs and ignore them for future </a:t>
            </a:r>
            <a:r>
              <a:rPr lang="en"/>
              <a:t>scheduling</a:t>
            </a:r>
            <a:r>
              <a:rPr lang="en"/>
              <a:t>. For instance, </a:t>
            </a:r>
            <a:r>
              <a:rPr lang="en"/>
              <a:t>weights</a:t>
            </a:r>
            <a:r>
              <a:rPr lang="en"/>
              <a:t> of job 4 will be assigned to job 5 if job 4 is bottlenecked.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Gavel Policies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Homogeneous</a:t>
            </a:r>
            <a:r>
              <a:rPr b="1" lang="en"/>
              <a:t> cluster</a:t>
            </a:r>
            <a:r>
              <a:rPr lang="en"/>
              <a:t>: Gavel’s </a:t>
            </a:r>
            <a:r>
              <a:rPr lang="en"/>
              <a:t>heterogeneous-aware optimization problem would be reduced by having only one accelerator type.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Sharing incentive</a:t>
            </a:r>
            <a:r>
              <a:rPr lang="en"/>
              <a:t>: Allowing each job to have 1/n usage of each resource is feasible solution of Gavel’s optimization problem.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Colocation</a:t>
            </a:r>
            <a:r>
              <a:rPr lang="en"/>
              <a:t>: the solution with colocation is same as or better than the solution without colocation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Pareto Efficiency</a:t>
            </a:r>
            <a:r>
              <a:rPr lang="en"/>
              <a:t>: water filling algorithm ensure that increasing performance of one job would not decrease performance of other jobs.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19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Specialized accelerator has been increasingly deployed to train deep learning model.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GPU, FPGA, TPU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 in these multi-tenant settings are arbitrated by a scheduler.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instance, GPU cluster scheduler such as Themis or Tiresias needs to decide how to allocate these resources to users.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50" y="3359567"/>
            <a:ext cx="2099350" cy="170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025" y="3092625"/>
            <a:ext cx="2657350" cy="17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725" y="3429549"/>
            <a:ext cx="2694576" cy="15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Mechanism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</a:t>
            </a:r>
            <a:r>
              <a:rPr lang="en"/>
              <a:t> jobs to accelerator types to match the optimal allocation X</a:t>
            </a:r>
            <a:r>
              <a:rPr baseline="30000" lang="en"/>
              <a:t>opt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scheduling </a:t>
            </a:r>
            <a:r>
              <a:rPr lang="en"/>
              <a:t>in rounds - to prevent starvation and recourse under-utilization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priority score for each job on each accelerator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125" y="3498217"/>
            <a:ext cx="3059874" cy="16762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Mechanism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each round: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526575" y="1824200"/>
            <a:ext cx="25887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Calculate total time t</a:t>
            </a:r>
            <a:r>
              <a:rPr baseline="-25000" lang="en" sz="1200"/>
              <a:t>mj </a:t>
            </a:r>
            <a:r>
              <a:rPr lang="en" sz="1200"/>
              <a:t>spent for each job m on each </a:t>
            </a:r>
            <a:r>
              <a:rPr lang="en" sz="1200"/>
              <a:t>accelerator</a:t>
            </a:r>
            <a:r>
              <a:rPr lang="en" sz="1200"/>
              <a:t> type j</a:t>
            </a:r>
            <a:endParaRPr sz="1200"/>
          </a:p>
        </p:txBody>
      </p:sp>
      <p:cxnSp>
        <p:nvCxnSpPr>
          <p:cNvPr id="213" name="Google Shape;213;p33"/>
          <p:cNvCxnSpPr>
            <a:stCxn id="212" idx="3"/>
            <a:endCxn id="214" idx="1"/>
          </p:cNvCxnSpPr>
          <p:nvPr/>
        </p:nvCxnSpPr>
        <p:spPr>
          <a:xfrm flipH="1" rot="10800000">
            <a:off x="3115275" y="2180450"/>
            <a:ext cx="721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3"/>
          <p:cNvSpPr txBox="1"/>
          <p:nvPr/>
        </p:nvSpPr>
        <p:spPr>
          <a:xfrm>
            <a:off x="3837075" y="1703450"/>
            <a:ext cx="2588700" cy="95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compute the fraction of time spent by each job on each </a:t>
            </a:r>
            <a:r>
              <a:rPr lang="en" sz="1200"/>
              <a:t>accelerator</a:t>
            </a:r>
            <a:r>
              <a:rPr lang="en" sz="1200"/>
              <a:t> type j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625" y="2255521"/>
            <a:ext cx="1636800" cy="305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3"/>
          <p:cNvCxnSpPr/>
          <p:nvPr/>
        </p:nvCxnSpPr>
        <p:spPr>
          <a:xfrm flipH="1">
            <a:off x="5171025" y="2636888"/>
            <a:ext cx="3000" cy="4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3"/>
          <p:cNvSpPr txBox="1"/>
          <p:nvPr/>
        </p:nvSpPr>
        <p:spPr>
          <a:xfrm>
            <a:off x="3704650" y="3114875"/>
            <a:ext cx="27483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Calculate priority score (element-wise division, X</a:t>
            </a:r>
            <a:r>
              <a:rPr baseline="30000" lang="en" sz="1200"/>
              <a:t>opt</a:t>
            </a:r>
            <a:r>
              <a:rPr lang="en" sz="1200"/>
              <a:t> / f</a:t>
            </a:r>
            <a:r>
              <a:rPr lang="en" sz="1200"/>
              <a:t>)</a:t>
            </a:r>
            <a:endParaRPr sz="1200"/>
          </a:p>
        </p:txBody>
      </p:sp>
      <p:cxnSp>
        <p:nvCxnSpPr>
          <p:cNvPr id="218" name="Google Shape;218;p33"/>
          <p:cNvCxnSpPr>
            <a:stCxn id="217" idx="1"/>
            <a:endCxn id="219" idx="3"/>
          </p:cNvCxnSpPr>
          <p:nvPr/>
        </p:nvCxnSpPr>
        <p:spPr>
          <a:xfrm rot="10800000">
            <a:off x="2678050" y="3391925"/>
            <a:ext cx="10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3"/>
          <p:cNvSpPr txBox="1"/>
          <p:nvPr/>
        </p:nvSpPr>
        <p:spPr>
          <a:xfrm>
            <a:off x="526575" y="3022475"/>
            <a:ext cx="21516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Choose the job with highest score to run for each accelarator</a:t>
            </a:r>
            <a:endParaRPr sz="1200"/>
          </a:p>
        </p:txBody>
      </p:sp>
      <p:sp>
        <p:nvSpPr>
          <p:cNvPr id="220" name="Google Shape;220;p33"/>
          <p:cNvSpPr txBox="1"/>
          <p:nvPr/>
        </p:nvSpPr>
        <p:spPr>
          <a:xfrm>
            <a:off x="6073600" y="3563475"/>
            <a:ext cx="1311000" cy="84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7855325" y="3570200"/>
            <a:ext cx="1232700" cy="84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Scheduling Mechanism (Cont.)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greedy sub-optimal scheduling decisions to approximate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Picking a optimal decision is a NP-hard problem.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highest-priority job combination greedily within resource budget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25" y="2495550"/>
            <a:ext cx="4071525" cy="25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244475" y="2454200"/>
            <a:ext cx="14952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222750" y="2320625"/>
            <a:ext cx="17895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</a:t>
            </a:r>
            <a:r>
              <a:rPr lang="en" sz="1000"/>
              <a:t>eligible_zjob_combinations</a:t>
            </a:r>
            <a:r>
              <a:rPr lang="en" sz="1000"/>
              <a:t>)</a:t>
            </a:r>
            <a:endParaRPr sz="1000"/>
          </a:p>
        </p:txBody>
      </p:sp>
      <p:sp>
        <p:nvSpPr>
          <p:cNvPr id="231" name="Google Shape;231;p34"/>
          <p:cNvSpPr txBox="1"/>
          <p:nvPr/>
        </p:nvSpPr>
        <p:spPr>
          <a:xfrm>
            <a:off x="3222350" y="2319275"/>
            <a:ext cx="20715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</a:t>
            </a:r>
            <a:r>
              <a:rPr lang="en" sz="1000"/>
              <a:t>job_combinations_to_schedule</a:t>
            </a:r>
            <a:r>
              <a:rPr lang="en" sz="1000"/>
              <a:t>)</a:t>
            </a:r>
            <a:endParaRPr sz="1000"/>
          </a:p>
        </p:txBody>
      </p:sp>
      <p:grpSp>
        <p:nvGrpSpPr>
          <p:cNvPr id="232" name="Google Shape;232;p34"/>
          <p:cNvGrpSpPr/>
          <p:nvPr/>
        </p:nvGrpSpPr>
        <p:grpSpPr>
          <a:xfrm>
            <a:off x="2012250" y="2111550"/>
            <a:ext cx="1250625" cy="378425"/>
            <a:chOff x="2012250" y="2111550"/>
            <a:chExt cx="1250625" cy="378425"/>
          </a:xfrm>
        </p:grpSpPr>
        <p:cxnSp>
          <p:nvCxnSpPr>
            <p:cNvPr id="233" name="Google Shape;233;p34"/>
            <p:cNvCxnSpPr>
              <a:stCxn id="230" idx="3"/>
              <a:endCxn id="231" idx="1"/>
            </p:cNvCxnSpPr>
            <p:nvPr/>
          </p:nvCxnSpPr>
          <p:spPr>
            <a:xfrm flipH="1" rot="10800000">
              <a:off x="2012250" y="2488775"/>
              <a:ext cx="12102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4" name="Google Shape;234;p34"/>
            <p:cNvSpPr txBox="1"/>
            <p:nvPr/>
          </p:nvSpPr>
          <p:spPr>
            <a:xfrm>
              <a:off x="2115675" y="2111550"/>
              <a:ext cx="1147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0000"/>
                  </a:solidFill>
                </a:rPr>
                <a:t>Highest-priority job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235" name="Google Shape;235;p34"/>
          <p:cNvGrpSpPr/>
          <p:nvPr/>
        </p:nvGrpSpPr>
        <p:grpSpPr>
          <a:xfrm>
            <a:off x="1316425" y="2670475"/>
            <a:ext cx="3009000" cy="871100"/>
            <a:chOff x="1316425" y="2670475"/>
            <a:chExt cx="3009000" cy="871100"/>
          </a:xfrm>
        </p:grpSpPr>
        <p:sp>
          <p:nvSpPr>
            <p:cNvPr id="236" name="Google Shape;236;p34"/>
            <p:cNvSpPr/>
            <p:nvPr/>
          </p:nvSpPr>
          <p:spPr>
            <a:xfrm>
              <a:off x="1316425" y="2670475"/>
              <a:ext cx="3009000" cy="484225"/>
            </a:xfrm>
            <a:custGeom>
              <a:rect b="b" l="l" r="r" t="t"/>
              <a:pathLst>
                <a:path extrusionOk="0" h="19369" w="120360">
                  <a:moveTo>
                    <a:pt x="120360" y="0"/>
                  </a:moveTo>
                  <a:cubicBezTo>
                    <a:pt x="108957" y="15682"/>
                    <a:pt x="84821" y="19928"/>
                    <a:pt x="65446" y="19183"/>
                  </a:cubicBezTo>
                  <a:cubicBezTo>
                    <a:pt x="42866" y="18315"/>
                    <a:pt x="21923" y="6982"/>
                    <a:pt x="0" y="150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37" name="Google Shape;237;p34"/>
            <p:cNvSpPr txBox="1"/>
            <p:nvPr/>
          </p:nvSpPr>
          <p:spPr>
            <a:xfrm>
              <a:off x="1800875" y="3110475"/>
              <a:ext cx="228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800"/>
                <a:buAutoNum type="arabicPeriod"/>
              </a:pPr>
              <a:r>
                <a:rPr lang="en" sz="800">
                  <a:solidFill>
                    <a:srgbClr val="FF0000"/>
                  </a:solidFill>
                </a:rPr>
                <a:t>Remove conflicting job combination</a:t>
              </a:r>
              <a:endParaRPr sz="800">
                <a:solidFill>
                  <a:srgbClr val="FF0000"/>
                </a:solidFill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800"/>
                <a:buAutoNum type="arabicPeriod"/>
              </a:pPr>
              <a:r>
                <a:rPr lang="en" sz="800">
                  <a:solidFill>
                    <a:srgbClr val="FF0000"/>
                  </a:solidFill>
                </a:rPr>
                <a:t>Remove j.c. due to space limitation</a:t>
              </a:r>
              <a:endParaRPr sz="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r>
              <a:rPr lang="en"/>
              <a:t> to answer: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Gavel’s heterogeneity-aware policies improve objective metrics in a physical cluster &amp; </a:t>
            </a:r>
            <a:r>
              <a:rPr lang="en"/>
              <a:t>simulated</a:t>
            </a:r>
            <a:r>
              <a:rPr lang="en"/>
              <a:t> large clusters?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Gavel’s policy scale?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Experiments set up: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 types of clusters: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Physical clusters: 8 V100s, 16 P100s, 24K80s.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Simulated large cluster: 36 GPU of each type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 traces: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static - all jobs available at start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continuous - jobs are continuously added, in 1 - 30 days span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Metrics: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Job completion time (JCT)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finish time fairness (FTF)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time to complete a batch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cost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- Performance </a:t>
            </a:r>
            <a:endParaRPr/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LAS: reduce average JCT by 3.5x.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FTF: </a:t>
            </a:r>
            <a:r>
              <a:rPr lang="en"/>
              <a:t>reduces average JCTs by 3x and improves average FTF by 2.8x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Makespan: </a:t>
            </a:r>
            <a:r>
              <a:rPr lang="en"/>
              <a:t>reduces makespan by 2.5×/1.4x compared to different baseline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875" y="3332900"/>
            <a:ext cx="3786500" cy="1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0" y="2304500"/>
            <a:ext cx="3100425" cy="27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349" y="2304502"/>
            <a:ext cx="3049360" cy="29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Evaluation - Scalability of policies 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with 2048 active jobs, hierarchical policy could run less than 10 minutes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" y="1643451"/>
            <a:ext cx="727541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Evaluation - Efficiency of scheduling mechanism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round length of 6 minutes gives a good tradeoff between fidelity with the optimal allocation and preemption overhead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900" y="2252250"/>
            <a:ext cx="5836724" cy="25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paper presentation: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https://www.usenix.org/sites/default/files/conference/protected-files/osdi20_slides_narayanan.pdf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heterogeneous resources for training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02950" y="2903700"/>
            <a:ext cx="1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142575" y="3119650"/>
            <a:ext cx="19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Heterogeneous Clusters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82250" y="3735250"/>
            <a:ext cx="79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allocate </a:t>
            </a:r>
            <a:r>
              <a:rPr b="1" lang="en"/>
              <a:t>heterogeneous resources</a:t>
            </a:r>
            <a:r>
              <a:rPr lang="en"/>
              <a:t> for DL training jobs from multiple users while </a:t>
            </a:r>
            <a:r>
              <a:rPr b="1" lang="en"/>
              <a:t>optimizing different objectives</a:t>
            </a:r>
            <a:r>
              <a:rPr lang="en"/>
              <a:t>?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036870" cy="69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4" y="2068169"/>
            <a:ext cx="1572312" cy="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51" y="2803125"/>
            <a:ext cx="1198841" cy="93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 flipH="1" rot="10800000">
            <a:off x="2078850" y="2501450"/>
            <a:ext cx="677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350" y="1681750"/>
            <a:ext cx="1572300" cy="164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 flipH="1" rot="10800000">
            <a:off x="4852050" y="2501450"/>
            <a:ext cx="677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6176" y="1957713"/>
            <a:ext cx="1824200" cy="10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360225" y="3327750"/>
            <a:ext cx="15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- Performance </a:t>
            </a:r>
            <a:r>
              <a:rPr lang="en"/>
              <a:t>Heterogeneity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DNN models showed different </a:t>
            </a:r>
            <a:r>
              <a:rPr lang="en"/>
              <a:t>performance</a:t>
            </a:r>
            <a:r>
              <a:rPr lang="en"/>
              <a:t> behavior using on different type of accelerator due to various architecture difference.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instance, ResNet-50 performed better on Nvidia V100 GPU than performing on K80.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“better” accelerators may not be optimal when considered in number of sample trained per dollar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42350"/>
            <a:ext cx="4118574" cy="1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75" y="3430850"/>
            <a:ext cx="4364174" cy="13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- Generality across Policies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Scheduler should support user-defined </a:t>
            </a:r>
            <a:r>
              <a:rPr lang="en"/>
              <a:t>policies for optimization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instance, cluster operator might want to optimize time to complete a set of batch job or optimize fairness for ad-hoc job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two newly schedulers, AlloX and Gandivafair, could not support sophisticated policies that is used in practice.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Schedulers should optimize based on space sharing for improving cluster utilization.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placement of tasks within resource lead better scaling performance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should be considered along with the global scheduling objectives.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DNN is trained iteratively to suspend and continue training at iteration boundaries.</a:t>
            </a:r>
            <a:endParaRPr sz="1700"/>
          </a:p>
          <a:p>
            <a:pPr indent="-30495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DNN scheduler could leverage this fact to </a:t>
            </a:r>
            <a:r>
              <a:rPr lang="en" sz="1300"/>
              <a:t>multiplex jobs over physical sources.</a:t>
            </a:r>
            <a:endParaRPr sz="13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Smaller models do not use the full computational capacity of GPUs.</a:t>
            </a:r>
            <a:endParaRPr sz="1700"/>
          </a:p>
          <a:p>
            <a:pPr indent="-30495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Multiple models could be trained on single GPU for </a:t>
            </a:r>
            <a:r>
              <a:rPr b="1" lang="en" sz="1300"/>
              <a:t>space sharing</a:t>
            </a:r>
            <a:r>
              <a:rPr lang="en" sz="1300"/>
              <a:t>.</a:t>
            </a:r>
            <a:endParaRPr sz="13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DNN models shows different scaling behavior</a:t>
            </a:r>
            <a:endParaRPr sz="1700"/>
          </a:p>
          <a:p>
            <a:pPr indent="-30495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Different works needs to exchange tensors and the size of tensor would lead to different scaling behavior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Gavel - System Overview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heterogeneity-aware scheduler which systematically generalizes a wide range of existing scheduling </a:t>
            </a:r>
            <a:r>
              <a:rPr lang="en"/>
              <a:t>policies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instance, Gavel can provide heterogeneity aware of fair sharing, FIFO or other policies.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Grave arbitrates cluster resource among different jobs while completing the desired objectives.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Gavel - System Overview (Cont.) 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Gavel uses two-step processes: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9900"/>
                </a:solidFill>
              </a:rPr>
              <a:t>Heterogeneity</a:t>
            </a:r>
            <a:r>
              <a:rPr lang="en">
                <a:solidFill>
                  <a:srgbClr val="FF9900"/>
                </a:solidFill>
              </a:rPr>
              <a:t> policy</a:t>
            </a:r>
            <a:r>
              <a:rPr lang="en"/>
              <a:t> computes fraction of time that each job should run on a specific accelerator.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 of policy is the performance behavior of each jobs, provided either by user or </a:t>
            </a:r>
            <a:r>
              <a:rPr lang="en">
                <a:solidFill>
                  <a:srgbClr val="3D85C6"/>
                </a:solidFill>
              </a:rPr>
              <a:t>Throughput Estimator</a:t>
            </a:r>
            <a:endParaRPr>
              <a:solidFill>
                <a:srgbClr val="3D85C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Scheduling Mechanism</a:t>
            </a:r>
            <a:r>
              <a:rPr lang="en"/>
              <a:t> will </a:t>
            </a:r>
            <a:r>
              <a:rPr lang="en"/>
              <a:t>schedule</a:t>
            </a:r>
            <a:r>
              <a:rPr lang="en"/>
              <a:t> jobs in different resources for different time based on the </a:t>
            </a:r>
            <a:r>
              <a:rPr lang="en">
                <a:solidFill>
                  <a:srgbClr val="FF9900"/>
                </a:solidFill>
              </a:rPr>
              <a:t>Policy</a:t>
            </a:r>
            <a:r>
              <a:rPr lang="en"/>
              <a:t> output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75" y="3132051"/>
            <a:ext cx="7736227" cy="17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Heterogeneity Policy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Expresses </a:t>
            </a:r>
            <a:r>
              <a:rPr lang="en"/>
              <a:t>scheduling</a:t>
            </a:r>
            <a:r>
              <a:rPr lang="en"/>
              <a:t> as a optimization problem that is based on different objective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Markspan, fairness, etc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Expresses allocations as a matrix where each entry is represented as a fraction of time that a specific job should </a:t>
            </a:r>
            <a:r>
              <a:rPr lang="en"/>
              <a:t>spend</a:t>
            </a:r>
            <a:r>
              <a:rPr lang="en"/>
              <a:t> on a specific accelerator.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instance, the X[0,0], in the figure below, represents that job 0 should spend 60% time on accelerator V100.  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5" y="3808775"/>
            <a:ext cx="3488075" cy="11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375" y="3460100"/>
            <a:ext cx="3685000" cy="17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3776275" y="4013200"/>
            <a:ext cx="1093800" cy="6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